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6" r:id="rId2"/>
    <p:sldId id="299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29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системы </a:t>
            </a:r>
            <a:br>
              <a:rPr lang="ru-RU" dirty="0"/>
            </a:br>
            <a:r>
              <a:rPr lang="ru-RU" dirty="0"/>
              <a:t>переменной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пересчета составов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объемные: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объемная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мольные: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мольная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br>
                  <a:rPr lang="ru-RU" dirty="0"/>
                </a:b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плотности и средней молекулярной массы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– плотность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blipFill>
                <a:blip r:embed="rId3"/>
                <a:stretch>
                  <a:fillRect l="-557" t="-545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462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средней молекулярной массы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средняя молекулярная масса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4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теплоемкости потока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8CDCBE-1E1D-4BD6-B299-F488333FEC26}"/>
              </a:ext>
            </a:extLst>
          </p:cNvPr>
          <p:cNvSpPr/>
          <p:nvPr/>
        </p:nvSpPr>
        <p:spPr>
          <a:xfrm>
            <a:off x="838199" y="1010826"/>
            <a:ext cx="914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Расчет теплоемкости потока в зависимости от состава потока и температуры среды осуществляется следующим образом: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 теплоемкость компонентов потока при температуре среды: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/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/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кДж / кг;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/>
                  <a:t> - коэффициенты аппроксимации температурной зависимости энтальпии для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– температура потока, К;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  <a:blipFill>
                <a:blip r:embed="rId3"/>
                <a:stretch>
                  <a:fillRect l="-533" t="-5660" r="-53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B06C8E-3A2F-4281-B062-8012FCC2CD3A}"/>
              </a:ext>
            </a:extLst>
          </p:cNvPr>
          <p:cNvSpPr/>
          <p:nvPr/>
        </p:nvSpPr>
        <p:spPr>
          <a:xfrm>
            <a:off x="838198" y="3748627"/>
            <a:ext cx="823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/>
              <a:t>общая теплоемкость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/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/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массовая доля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потоке,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количество компонентов в потоке.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  <a:blipFill>
                <a:blip r:embed="rId5"/>
                <a:stretch>
                  <a:fillRect l="-5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5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Mixer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34200"/>
              </p:ext>
            </p:extLst>
          </p:nvPr>
        </p:nvGraphicFramePr>
        <p:xfrm>
          <a:off x="388776" y="1557331"/>
          <a:ext cx="11414448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11819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4702629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 для расчета смешения потоков принимает массив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возвращает объект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7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Материальный и тепловой балансы смешения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48298-2352-4BF1-8288-26C7C53E5D86}"/>
              </a:ext>
            </a:extLst>
          </p:cNvPr>
          <p:cNvSpPr txBox="1"/>
          <p:nvPr/>
        </p:nvSpPr>
        <p:spPr>
          <a:xfrm>
            <a:off x="838200" y="885566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Состав смесевого потока (в массовых долях) можно найти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/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/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массовый расход </a:t>
                </a:r>
                <a:r>
                  <a:rPr lang="en-US" dirty="0"/>
                  <a:t>j-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 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</a:t>
                </a:r>
                <a:r>
                  <a:rPr lang="en-US" dirty="0"/>
                  <a:t>j-</a:t>
                </a:r>
                <a:r>
                  <a:rPr lang="ru-RU" dirty="0"/>
                  <a:t>м потоке;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blipFill>
                <a:blip r:embed="rId3"/>
                <a:stretch>
                  <a:fillRect l="-532" t="-4425" r="-532" b="-10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3DA62C9-D23D-46D4-8F5B-9E90C9840EBB}"/>
              </a:ext>
            </a:extLst>
          </p:cNvPr>
          <p:cNvSpPr txBox="1"/>
          <p:nvPr/>
        </p:nvSpPr>
        <p:spPr>
          <a:xfrm>
            <a:off x="838197" y="2799772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Теплоемкость смесевого потока можно найти: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/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/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blipFill>
                <a:blip r:embed="rId5"/>
                <a:stretch>
                  <a:fillRect l="-502" t="-3636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1A1A90-795A-4AC2-BAFD-7A4C35882ADC}"/>
              </a:ext>
            </a:extLst>
          </p:cNvPr>
          <p:cNvSpPr txBox="1"/>
          <p:nvPr/>
        </p:nvSpPr>
        <p:spPr>
          <a:xfrm>
            <a:off x="838197" y="4747073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Температура смесевого потока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/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𝐶𝑝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/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температура смесевого потока,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массовый расход смесевого потока, кг / ч;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blipFill>
                <a:blip r:embed="rId7"/>
                <a:stretch>
                  <a:fillRect l="-509" t="-3871" r="-64" b="-7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0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79296"/>
              </p:ext>
            </p:extLst>
          </p:nvPr>
        </p:nvGraphicFramePr>
        <p:xfrm>
          <a:off x="388776" y="1557331"/>
          <a:ext cx="11414448" cy="3042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04318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6410130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d_in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0.2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внутренней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d_out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внешней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Длина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4900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теплопередачи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calculate(hot, cold: Flow; h: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Метод для расчета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теплообменного аппарата. Принимает два объекта класса </a:t>
                      </a:r>
                      <a:r>
                        <a:rPr lang="en-US" dirty="0"/>
                        <a:t>Flow – </a:t>
                      </a:r>
                      <a:r>
                        <a:rPr lang="ru-RU" dirty="0"/>
                        <a:t>холодного и горячего потоков и возвращает последовательность из двух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 - горячего и холодного теплоносителей.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717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нашем случае рассматривается теплообменник типа «труба в трубе».</a:t>
            </a:r>
          </a:p>
        </p:txBody>
      </p:sp>
    </p:spTree>
    <p:extLst>
      <p:ext uri="{BB962C8B-B14F-4D97-AF65-F5344CB8AC3E}">
        <p14:creationId xmlns:p14="http://schemas.microsoft.com/office/powerpoint/2010/main" val="145106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стационарном режиме теплообменного аппарата уравнения теплового баланса примут следующий вид: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/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/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температуры горячего и холодного потоков, соответственно, К;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– коэффициент теплопередачи;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– диаметр трубы, м;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объемные скорости горячего и холодного теплоносителей, с</a:t>
                </a:r>
                <a:r>
                  <a:rPr lang="ru-RU" baseline="30000" dirty="0"/>
                  <a:t>-1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плотности горячего и холодного потоков, кг / 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теплоемкости горячего и холодного потоков, кДж / кг * К.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blipFill>
                <a:blip r:embed="rId3"/>
                <a:stretch>
                  <a:fillRect l="-531" t="-2970" r="-531" b="-4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807EE7-A9E1-4057-8301-6893E9D9EB73}"/>
              </a:ext>
            </a:extLst>
          </p:cNvPr>
          <p:cNvSpPr txBox="1"/>
          <p:nvPr/>
        </p:nvSpPr>
        <p:spPr>
          <a:xfrm>
            <a:off x="838199" y="4393338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 целью упрощения выберем метод Эйлера для решения данной системы дифференциальных уравнений.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236167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Splitter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7119"/>
              </p:ext>
            </p:extLst>
          </p:nvPr>
        </p:nvGraphicFramePr>
        <p:xfrm>
          <a:off x="388776" y="1557331"/>
          <a:ext cx="11414448" cy="3388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738326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67612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Соотношение, в котором нужно разделить исходный поток.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Специальный метод для создания экземпляров класса 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Splitter</a:t>
                      </a:r>
                      <a:r>
                        <a:rPr lang="ru-RU" sz="1800" dirty="0"/>
                        <a:t>. Принимает аргумент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calculate(flow_: Flow):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Метод класса </a:t>
                      </a:r>
                      <a:r>
                        <a:rPr lang="en-US" sz="1800" dirty="0"/>
                        <a:t>Splitter</a:t>
                      </a:r>
                      <a:r>
                        <a:rPr lang="ru-RU" dirty="0"/>
                        <a:t> для расчета разделения потока на несколько отдельных потоков. Принимает один параметр – объект класса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который будет разделен на несколько потоков в соответствии со значениями поля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Возвращает массив объектов класса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Flow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Рассчитать химико-технологическую систему (определить составы и свойства </a:t>
            </a:r>
            <a:b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всех потоков):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9DBBAF-FA3F-4579-A960-B5C88B80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19" y="2667235"/>
            <a:ext cx="8103345" cy="40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ОБЪЕКТНО-ОРИЕНТИРОВАННОЕ ПРОГРАММИРОВАНИЕ (ООП)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ООП – парадигма программирования, основанная на представлении программы в виде совокупности </a:t>
            </a:r>
            <a:r>
              <a:rPr lang="ru-RU" b="1" dirty="0"/>
              <a:t>объектов</a:t>
            </a:r>
            <a:r>
              <a:rPr lang="ru-RU" dirty="0"/>
              <a:t>, каждый из которых является экземпляром определенного </a:t>
            </a:r>
            <a:r>
              <a:rPr lang="ru-RU" b="1" dirty="0"/>
              <a:t>класса</a:t>
            </a:r>
            <a:r>
              <a:rPr lang="ru-RU" dirty="0"/>
              <a:t>, а классы образуют иерархию наследования.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Классы и объекты</a:t>
            </a:r>
            <a:r>
              <a:rPr lang="ru-RU" dirty="0"/>
              <a:t> - это два основных аспекта объектно-ориентированного программирования. Класс создаёт новый тип, а объекты являются экземплярами класса.</a:t>
            </a:r>
            <a:endParaRPr lang="en-US" dirty="0"/>
          </a:p>
          <a:p>
            <a:endParaRPr lang="en-US" dirty="0"/>
          </a:p>
          <a:p>
            <a:pPr algn="just"/>
            <a:r>
              <a:rPr lang="ru-RU" dirty="0"/>
              <a:t>Объекты могут хранить данные в обычных переменных, которые принадлежат объекту. Переменные, принадлежащие объекту или классу, называют </a:t>
            </a:r>
            <a:r>
              <a:rPr lang="ru-RU" b="1" dirty="0"/>
              <a:t>полями</a:t>
            </a:r>
            <a:r>
              <a:rPr lang="ru-RU" dirty="0"/>
              <a:t>. Объекты могут также обладать функционалом, т.е. иметь функции, принадлежащие классу. Такие функции принято называть </a:t>
            </a:r>
            <a:r>
              <a:rPr lang="ru-RU" b="1" dirty="0"/>
              <a:t>методами</a:t>
            </a:r>
            <a:r>
              <a:rPr lang="ru-RU" dirty="0"/>
              <a:t> класса. Всё вместе (поля и методы) принято называть </a:t>
            </a:r>
            <a:r>
              <a:rPr lang="ru-RU" b="1" dirty="0"/>
              <a:t>атрибутами</a:t>
            </a:r>
            <a:r>
              <a:rPr lang="ru-RU" dirty="0"/>
              <a:t> класса.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ru-RU" dirty="0"/>
              <a:t>Поля бывают двух типов: они могут принадлежать каждому отдельному экземпляру объекта класса или всему классу. Они называются </a:t>
            </a:r>
            <a:r>
              <a:rPr lang="ru-RU" b="1" dirty="0"/>
              <a:t>переменными экземпляра</a:t>
            </a:r>
            <a:r>
              <a:rPr lang="ru-RU" dirty="0"/>
              <a:t> и </a:t>
            </a:r>
            <a:r>
              <a:rPr lang="ru-RU" b="1" dirty="0"/>
              <a:t>переменными класса</a:t>
            </a:r>
            <a:r>
              <a:rPr lang="ru-RU" dirty="0"/>
              <a:t> 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Класс</a:t>
            </a:r>
            <a:r>
              <a:rPr lang="ru-RU" dirty="0"/>
              <a:t> – это способ описания сущности, определяющий состояние и поведение, зависящее от этого состояния, а также правила для взаимодействия с данной сущностью (контракт).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Пример простого класса. Класс будет отображать сущность – человека. Атрибутами будут являться имя и возраст человека. Методами класса будет «поздороваться».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B7E574C-8438-468D-BE15-9F30F8A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85096"/>
              </p:ext>
            </p:extLst>
          </p:nvPr>
        </p:nvGraphicFramePr>
        <p:xfrm>
          <a:off x="739480" y="2733023"/>
          <a:ext cx="8128000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.age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age;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$'Hello, my name is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!'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08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ОБЪЕКТЫ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1612"/>
              </p:ext>
            </p:extLst>
          </p:nvPr>
        </p:nvGraphicFramePr>
        <p:xfrm>
          <a:off x="838200" y="2974245"/>
          <a:ext cx="81280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'Petr'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25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petr.age.Println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petr.name.Println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petr.say_hello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25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Petr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Hello, my name is Petr!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781189"/>
            <a:ext cx="91579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Объект (экземпляр)</a:t>
            </a:r>
            <a:r>
              <a:rPr lang="ru-RU" dirty="0">
                <a:solidFill>
                  <a:srgbClr val="000000"/>
                </a:solidFill>
              </a:rPr>
              <a:t> – это отдельный представитель класса, имеющий конкретное состояние и поведение, полностью определяемое классом.</a:t>
            </a:r>
          </a:p>
          <a:p>
            <a:pPr algn="just"/>
            <a:endParaRPr lang="ru-RU" dirty="0">
              <a:solidFill>
                <a:srgbClr val="000000"/>
              </a:solidFill>
            </a:endParaRPr>
          </a:p>
          <a:p>
            <a:pPr algn="just"/>
            <a:r>
              <a:rPr lang="ru-RU" dirty="0"/>
              <a:t>Объект имеет конкретные значения атрибутов и методы, работающие с этими значениями на основе правил, заданных в классе. В приведенном примере, если класс – это некоторый абстрактный человек из «мира идей», то объект – это конкретный человек, например, Ваш сосед.</a:t>
            </a:r>
          </a:p>
        </p:txBody>
      </p:sp>
    </p:spTree>
    <p:extLst>
      <p:ext uri="{BB962C8B-B14F-4D97-AF65-F5344CB8AC3E}">
        <p14:creationId xmlns:p14="http://schemas.microsoft.com/office/powerpoint/2010/main" val="16924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944251"/>
            <a:ext cx="91579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Поля можно воспринимать как обычные переменные, заключённые в </a:t>
            </a:r>
            <a:r>
              <a:rPr lang="ru-RU" b="1" dirty="0"/>
              <a:t>пространствах имён</a:t>
            </a:r>
            <a:r>
              <a:rPr lang="ru-RU" dirty="0"/>
              <a:t> классов и объектов. Их имена действительны только в контексте (пространстве имен) этих классов или объектов.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класса разделяемы</a:t>
            </a:r>
            <a:r>
              <a:rPr lang="ru-RU" dirty="0"/>
              <a:t> – доступ к ним могут получать все экземпляры этого класса. Переменная класса существует только одна, поэтому когда любой из объектов изменяет переменную класса, это изменение отразится и во всех остальных экземплярах класса.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объекта</a:t>
            </a:r>
            <a:r>
              <a:rPr lang="ru-RU" dirty="0"/>
              <a:t> принадлежат каждому отдельному экземпляру класса. В этом случае у каждого объекта есть своя собственная копия поля, т.е. не разделяемая с другими такими же полями в других экземплярах. Доступ к полям объекта осуществляется через переменную </a:t>
            </a:r>
            <a:r>
              <a:rPr lang="ru-RU" b="1" dirty="0" err="1"/>
              <a:t>self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8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03285"/>
              </p:ext>
            </p:extLst>
          </p:nvPr>
        </p:nvGraphicFramePr>
        <p:xfrm>
          <a:off x="838200" y="794520"/>
          <a:ext cx="5307563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static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$'**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Инициализация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**'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population +=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ru-RU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$'Приветствую! Мои хозяева </a:t>
                      </a:r>
                      <a:endParaRPr lang="en-US" sz="12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         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называют меня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.'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static 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У нас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population}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роботов!'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1C89416-9B80-42F6-8FB4-4426D2BF1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35888"/>
              </p:ext>
            </p:extLst>
          </p:nvPr>
        </p:nvGraphicFramePr>
        <p:xfrm>
          <a:off x="6249954" y="1285932"/>
          <a:ext cx="5307563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droid1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'R2-D2'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droid1.say_hello;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droid2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'C-3PO'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droid2.say_hello;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R2-D2**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R2-D2.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1 роботов!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C-3PO**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C-3PO.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2 роботов!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3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11921"/>
              </p:ext>
            </p:extLst>
          </p:nvPr>
        </p:nvGraphicFramePr>
        <p:xfrm>
          <a:off x="881743" y="1389380"/>
          <a:ext cx="10165703" cy="4079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average_mol_mass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cp: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84539"/>
              </p:ext>
            </p:extLst>
          </p:nvPr>
        </p:nvGraphicFramePr>
        <p:xfrm>
          <a:off x="684102" y="1756384"/>
          <a:ext cx="10165703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8057</TotalTime>
  <Words>1307</Words>
  <Application>Microsoft Office PowerPoint</Application>
  <PresentationFormat>Широкоэкранный</PresentationFormat>
  <Paragraphs>203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Системный анализ процессов химической технологии</vt:lpstr>
      <vt:lpstr>Задача</vt:lpstr>
      <vt:lpstr>ОБЪЕКТНО-ОРИЕНТИРОВАННОЕ ПРОГРАММИРОВАНИЕ (ООП)</vt:lpstr>
      <vt:lpstr>КЛАССЫ</vt:lpstr>
      <vt:lpstr>ОБЪЕКТЫ</vt:lpstr>
      <vt:lpstr>ПЕРЕМЕННЫЕ КЛАССА И ОБЪЕКТА</vt:lpstr>
      <vt:lpstr>ПЕРЕМЕННЫЕ КЛАССА И ОБЪЕКТА</vt:lpstr>
      <vt:lpstr>Описание класса Flow</vt:lpstr>
      <vt:lpstr>Описание класса Flow</vt:lpstr>
      <vt:lpstr>Функции для пересчета составов</vt:lpstr>
      <vt:lpstr>Функции для расчета плотности и средней молекулярной массы потока</vt:lpstr>
      <vt:lpstr>Функции для расчета теплоемкости потока</vt:lpstr>
      <vt:lpstr>Описание класса Mixer</vt:lpstr>
      <vt:lpstr>Материальный и тепловой балансы смешения</vt:lpstr>
      <vt:lpstr>Описание класса HeatExchanger</vt:lpstr>
      <vt:lpstr>Описание класса HeatExchanger</vt:lpstr>
      <vt:lpstr>Описание класса Splitter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110</cp:revision>
  <dcterms:created xsi:type="dcterms:W3CDTF">2020-11-19T09:51:55Z</dcterms:created>
  <dcterms:modified xsi:type="dcterms:W3CDTF">2022-02-13T13:24:28Z</dcterms:modified>
</cp:coreProperties>
</file>